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87" r:id="rId3"/>
    <p:sldId id="297" r:id="rId4"/>
    <p:sldId id="296" r:id="rId5"/>
    <p:sldId id="288" r:id="rId6"/>
    <p:sldId id="289" r:id="rId7"/>
    <p:sldId id="290" r:id="rId8"/>
    <p:sldId id="291" r:id="rId9"/>
    <p:sldId id="292" r:id="rId10"/>
    <p:sldId id="293" r:id="rId11"/>
    <p:sldId id="294" r:id="rId12"/>
    <p:sldId id="295" r:id="rId13"/>
    <p:sldId id="268" r:id="rId14"/>
    <p:sldId id="262"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3911" autoAdjust="0"/>
  </p:normalViewPr>
  <p:slideViewPr>
    <p:cSldViewPr snapToGrid="0" snapToObjects="1">
      <p:cViewPr varScale="1">
        <p:scale>
          <a:sx n="69" d="100"/>
          <a:sy n="69"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AE39F0-B47B-44A5-B352-6632201B7BBE}" type="datetimeFigureOut">
              <a:rPr lang="es-CO" smtClean="0"/>
              <a:t>26/10/2020</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C37AA2-0C8E-4D95-B9AE-E66E5C03ECD7}" type="slidenum">
              <a:rPr lang="es-CO" smtClean="0"/>
              <a:t>‹Nº›</a:t>
            </a:fld>
            <a:endParaRPr lang="es-CO"/>
          </a:p>
        </p:txBody>
      </p:sp>
    </p:spTree>
    <p:extLst>
      <p:ext uri="{BB962C8B-B14F-4D97-AF65-F5344CB8AC3E}">
        <p14:creationId xmlns:p14="http://schemas.microsoft.com/office/powerpoint/2010/main" val="1347697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5BC37AA2-0C8E-4D95-B9AE-E66E5C03ECD7}" type="slidenum">
              <a:rPr lang="es-CO" smtClean="0"/>
              <a:t>9</a:t>
            </a:fld>
            <a:endParaRPr lang="es-CO"/>
          </a:p>
        </p:txBody>
      </p:sp>
    </p:spTree>
    <p:extLst>
      <p:ext uri="{BB962C8B-B14F-4D97-AF65-F5344CB8AC3E}">
        <p14:creationId xmlns:p14="http://schemas.microsoft.com/office/powerpoint/2010/main" val="1220559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99C2E-3BA8-524B-9239-04B76A6312E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D73997B3-8757-BD4B-84DE-A8DC84C46F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75DF0B0-0127-A144-A815-56396629A9F7}"/>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74666613-14DE-CD43-92AE-1BBA31C7825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6FF33F9-9E45-1643-8BFF-2B8E791A9101}"/>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01308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5E250-8181-334E-AE50-E02138C5638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9BB4B02-2146-F848-AFCA-B4010AA6F56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4B56FF8-EDF7-A845-9F41-3F4746EC4BFE}"/>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C088F412-9E83-8742-9488-9C62328AAA7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72205F0-884B-434C-B4AF-84973A0905F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58943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944D289-7F2A-724D-8DC6-89CFF13D355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4472D92-1D68-FC44-BE52-C8627D4B105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6CCC7D-CA74-134D-9363-3343616EC0C4}"/>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78DCE886-5FE6-8142-87E3-29C7D292F43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86270E8-A40B-8A41-9C9E-C2A3D9159539}"/>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16139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E5E6C-017E-1445-90A1-457FC581DE6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40BCC88-FAB3-B049-9C87-BFD96C5A161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7B2C808-407F-104E-B9CC-778A6F418ECF}"/>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EE209140-3540-3144-BBC1-F391F0939AF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E108ADE-A64A-5847-BBE9-3636610E2CA2}"/>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46583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9CB49A-3B3F-BF4B-B41A-6C08182D3FE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5F9266D-5D90-BE4F-A138-A5E80B0DB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2321747-574E-5E49-9E07-F02C4A11978E}"/>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1A6EE84B-5A21-E54F-8A27-1004E41999B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D651719-EF81-944E-AC28-0B2F4DC3EE97}"/>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9215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DF3A6D-8423-9D4C-96E9-516BD08E386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3861EBC-6F53-A84E-9652-D8037BB4B9A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E8ABC599-9474-F04A-A559-C9B6140C60D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6BFE9F45-F83A-FB4A-93F0-7973B4DA9F91}"/>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6" name="Marcador de pie de página 5">
            <a:extLst>
              <a:ext uri="{FF2B5EF4-FFF2-40B4-BE49-F238E27FC236}">
                <a16:creationId xmlns:a16="http://schemas.microsoft.com/office/drawing/2014/main" id="{2B4ECD18-16AF-3C43-B51E-D87D8908BD4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820041D-092C-8743-AFB7-1E9BA031C7E6}"/>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9215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96D708-61F5-0044-81BD-8FFC243B4FA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11B37EB-A0F5-914E-B377-732B4E34C5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0C1F5DD-2D65-4044-B44D-8BED0CA16FD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57B19E7-8FE7-DC4F-B6BB-A955F1CD42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ED8071E-0087-AC49-A10C-D83FEB10694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96860131-39AA-A648-90CA-CBFDA0D1DE2C}"/>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8" name="Marcador de pie de página 7">
            <a:extLst>
              <a:ext uri="{FF2B5EF4-FFF2-40B4-BE49-F238E27FC236}">
                <a16:creationId xmlns:a16="http://schemas.microsoft.com/office/drawing/2014/main" id="{02373F84-5804-8248-994D-F97397CBEB44}"/>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21E2E30-C046-A54F-85DE-83EB3F40B6AD}"/>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3063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D8BBE-47F2-DF4A-BD76-E08FA0D3405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4353B192-C7ED-A34D-B04A-ADFF0EF4DE49}"/>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4" name="Marcador de pie de página 3">
            <a:extLst>
              <a:ext uri="{FF2B5EF4-FFF2-40B4-BE49-F238E27FC236}">
                <a16:creationId xmlns:a16="http://schemas.microsoft.com/office/drawing/2014/main" id="{E78174E4-892C-8849-B9AE-7A4462FFC0DF}"/>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19E1FA7-21E2-C449-96CD-D8C29CFD9CD4}"/>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01125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0E3BFE0-486D-8940-9731-22059F3DFF2D}"/>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3" name="Marcador de pie de página 2">
            <a:extLst>
              <a:ext uri="{FF2B5EF4-FFF2-40B4-BE49-F238E27FC236}">
                <a16:creationId xmlns:a16="http://schemas.microsoft.com/office/drawing/2014/main" id="{EFF6CD70-526F-C44E-8E8E-7DAEC76F7384}"/>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8F92FF53-39ED-F146-B056-8B09BF1E072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962834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F7B082-7D66-4043-866B-AE10DA2742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5C76904-9BA4-964E-A1C4-CBC99604A5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590A51E-6B32-4345-9704-90349908D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C8ABA50-9B5E-4743-B54E-B3FD0E4987B1}"/>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6" name="Marcador de pie de página 5">
            <a:extLst>
              <a:ext uri="{FF2B5EF4-FFF2-40B4-BE49-F238E27FC236}">
                <a16:creationId xmlns:a16="http://schemas.microsoft.com/office/drawing/2014/main" id="{F756C09C-5391-3949-8F00-7547496CEF3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6454BA0-1A83-104F-A219-E8A9725CA63F}"/>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12348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3F0A06-7D0A-FE4A-BF8A-30D472C8C9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D2546660-A678-4540-91E3-AAA4A41D1C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9098EF94-CD2F-BC49-89BC-345C8ED7A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735DA0C-34A0-9B45-86B1-BD1BCAFEAC57}"/>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6" name="Marcador de pie de página 5">
            <a:extLst>
              <a:ext uri="{FF2B5EF4-FFF2-40B4-BE49-F238E27FC236}">
                <a16:creationId xmlns:a16="http://schemas.microsoft.com/office/drawing/2014/main" id="{A0C7C8DA-6E55-2542-A5F3-33D64A19694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FEC2404-F25D-6147-9DBF-AA14C333DA75}"/>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44661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7C00008-EEF8-3E4D-A9FF-3912F2EEF3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6A9EB07-51BE-4243-AA3E-F433048F9B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C295F0-FBEF-F04E-9DFC-009D36C738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DD1378A6-65C9-CB4F-8D1A-54407B19D5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14EE2DC6-BCD7-ED44-AC18-56FEF6D23A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136B5-2352-3342-95E8-70F3F36F5F75}" type="slidenum">
              <a:rPr lang="es-CO" smtClean="0"/>
              <a:t>‹Nº›</a:t>
            </a:fld>
            <a:endParaRPr lang="es-CO"/>
          </a:p>
        </p:txBody>
      </p:sp>
    </p:spTree>
    <p:extLst>
      <p:ext uri="{BB962C8B-B14F-4D97-AF65-F5344CB8AC3E}">
        <p14:creationId xmlns:p14="http://schemas.microsoft.com/office/powerpoint/2010/main" val="891483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08B639D-F1B7-AB41-B833-2136D82ACF91}"/>
              </a:ext>
            </a:extLst>
          </p:cNvPr>
          <p:cNvPicPr>
            <a:picLocks noChangeAspect="1"/>
          </p:cNvPicPr>
          <p:nvPr/>
        </p:nvPicPr>
        <p:blipFill>
          <a:blip r:embed="rId2"/>
          <a:stretch>
            <a:fillRect/>
          </a:stretch>
        </p:blipFill>
        <p:spPr>
          <a:xfrm>
            <a:off x="0" y="0"/>
            <a:ext cx="12192000" cy="6858000"/>
          </a:xfrm>
          <a:prstGeom prst="rect">
            <a:avLst/>
          </a:prstGeom>
        </p:spPr>
      </p:pic>
      <p:sp>
        <p:nvSpPr>
          <p:cNvPr id="6" name="Google Shape;90;p1">
            <a:extLst>
              <a:ext uri="{FF2B5EF4-FFF2-40B4-BE49-F238E27FC236}">
                <a16:creationId xmlns:a16="http://schemas.microsoft.com/office/drawing/2014/main" id="{652069A8-41DB-0A45-8319-34320E52830F}"/>
              </a:ext>
            </a:extLst>
          </p:cNvPr>
          <p:cNvSpPr txBox="1"/>
          <p:nvPr/>
        </p:nvSpPr>
        <p:spPr>
          <a:xfrm>
            <a:off x="3320345" y="2931129"/>
            <a:ext cx="5911523" cy="1731213"/>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smtClean="0">
                <a:solidFill>
                  <a:srgbClr val="1F3864"/>
                </a:solidFill>
                <a:latin typeface="Arial Black"/>
                <a:ea typeface="Arial Black"/>
                <a:cs typeface="Arial Black"/>
                <a:sym typeface="Arial Black"/>
              </a:rPr>
              <a:t>Análisis de datos con herramientas ofimáticas.</a:t>
            </a:r>
            <a:endParaRPr sz="3600" dirty="0">
              <a:solidFill>
                <a:srgbClr val="1F3864"/>
              </a:solidFill>
              <a:latin typeface="Arial Black"/>
              <a:ea typeface="Arial Black"/>
              <a:cs typeface="Arial Black"/>
              <a:sym typeface="Arial Black"/>
            </a:endParaRPr>
          </a:p>
        </p:txBody>
      </p:sp>
    </p:spTree>
    <p:extLst>
      <p:ext uri="{BB962C8B-B14F-4D97-AF65-F5344CB8AC3E}">
        <p14:creationId xmlns:p14="http://schemas.microsoft.com/office/powerpoint/2010/main" val="3817467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Distribución Normal.</a:t>
            </a:r>
            <a:endParaRPr lang="en-US" sz="3600" dirty="0">
              <a:solidFill>
                <a:srgbClr val="002060"/>
              </a:solidFill>
            </a:endParaRPr>
          </a:p>
        </p:txBody>
      </p:sp>
      <p:sp>
        <p:nvSpPr>
          <p:cNvPr id="2" name="Marcador de contenido 1"/>
          <p:cNvSpPr>
            <a:spLocks noGrp="1"/>
          </p:cNvSpPr>
          <p:nvPr>
            <p:ph idx="1"/>
          </p:nvPr>
        </p:nvSpPr>
        <p:spPr>
          <a:xfrm>
            <a:off x="381000" y="1703799"/>
            <a:ext cx="6215743" cy="4775378"/>
          </a:xfrm>
        </p:spPr>
        <p:txBody>
          <a:bodyPr>
            <a:normAutofit/>
          </a:bodyPr>
          <a:lstStyle/>
          <a:p>
            <a:pPr marL="0" indent="0" algn="just">
              <a:buNone/>
            </a:pPr>
            <a:r>
              <a:rPr lang="es-MX" sz="1900" b="1" dirty="0" smtClean="0"/>
              <a:t>Descripción: </a:t>
            </a:r>
            <a:r>
              <a:rPr lang="es-MX" sz="2000" dirty="0"/>
              <a:t>Devuelve, la distribución normal para la media y desviación estándar especificadas. Esta función tiene un gran número de aplicaciones en estadística, la más conocida es para las pruebas de hipótesis. La función tiene los siguientes argumentos: X, es el valor cuya distribución se desea obtener; Media, es la media aritmética de la distribución; </a:t>
            </a:r>
            <a:r>
              <a:rPr lang="es-MX" sz="2000" dirty="0" err="1"/>
              <a:t>desv_estandar</a:t>
            </a:r>
            <a:r>
              <a:rPr lang="es-MX" sz="2000" dirty="0"/>
              <a:t>, es la desviación estándar de la distribución y </a:t>
            </a:r>
            <a:r>
              <a:rPr lang="es-MX" sz="2000" dirty="0" err="1"/>
              <a:t>Acum</a:t>
            </a:r>
            <a:r>
              <a:rPr lang="es-MX" sz="2000" dirty="0"/>
              <a:t> el cual es un valor lógico que determina la forma de la función. Si el argumento es verdadero devuelve la función de la distribución acumulativa y si es falso devuelve la función de masa de probabilidad.  Todos los argumentos de la función son obligatorios para su buena ejecución. </a:t>
            </a:r>
            <a:endParaRPr lang="es-MX" sz="1900" b="1" dirty="0" smtClean="0"/>
          </a:p>
          <a:p>
            <a:r>
              <a:rPr lang="es-MX" sz="1900" b="1" dirty="0" smtClean="0"/>
              <a:t>Sintaxis</a:t>
            </a:r>
            <a:r>
              <a:rPr lang="es-MX" sz="1900" b="1" dirty="0"/>
              <a:t>: </a:t>
            </a:r>
            <a:r>
              <a:rPr lang="es-MX" sz="1900" dirty="0" smtClean="0"/>
              <a:t>=</a:t>
            </a:r>
            <a:r>
              <a:rPr lang="es-MX" sz="2000" dirty="0"/>
              <a:t>DISTR.NORM (X, media, </a:t>
            </a:r>
            <a:r>
              <a:rPr lang="es-MX" sz="2000" dirty="0" err="1"/>
              <a:t>desv_estandar</a:t>
            </a:r>
            <a:r>
              <a:rPr lang="es-MX" sz="2000" dirty="0"/>
              <a:t>, </a:t>
            </a:r>
            <a:r>
              <a:rPr lang="es-MX" sz="2000" dirty="0" err="1"/>
              <a:t>acum</a:t>
            </a:r>
            <a:r>
              <a:rPr lang="es-MX" sz="2000" dirty="0" smtClean="0"/>
              <a:t>)</a:t>
            </a:r>
            <a:endParaRPr lang="es-CO"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151659" y="1313716"/>
            <a:ext cx="2403565" cy="400110"/>
          </a:xfrm>
          <a:prstGeom prst="rect">
            <a:avLst/>
          </a:prstGeom>
          <a:noFill/>
        </p:spPr>
        <p:txBody>
          <a:bodyPr wrap="square" rtlCol="0">
            <a:spAutoFit/>
          </a:bodyPr>
          <a:lstStyle/>
          <a:p>
            <a:pPr algn="ctr"/>
            <a:r>
              <a:rPr lang="es-MX" sz="2000" b="1" dirty="0" smtClean="0"/>
              <a:t>Ejemplo</a:t>
            </a:r>
            <a:r>
              <a:rPr lang="es-MX" dirty="0"/>
              <a:t>.</a:t>
            </a:r>
          </a:p>
        </p:txBody>
      </p:sp>
      <p:sp>
        <p:nvSpPr>
          <p:cNvPr id="9" name="CuadroTexto 8"/>
          <p:cNvSpPr txBox="1"/>
          <p:nvPr/>
        </p:nvSpPr>
        <p:spPr>
          <a:xfrm>
            <a:off x="7155405" y="3749597"/>
            <a:ext cx="4477933" cy="2523768"/>
          </a:xfrm>
          <a:prstGeom prst="rect">
            <a:avLst/>
          </a:prstGeom>
          <a:noFill/>
        </p:spPr>
        <p:txBody>
          <a:bodyPr wrap="square" rtlCol="0">
            <a:spAutoFit/>
          </a:bodyPr>
          <a:lstStyle/>
          <a:p>
            <a:r>
              <a:rPr lang="es-MX" dirty="0"/>
              <a:t>=DISTR.NORM (A2, A3, A4, VERDADERO)</a:t>
            </a:r>
            <a:endParaRPr lang="es-CO" dirty="0"/>
          </a:p>
          <a:p>
            <a:r>
              <a:rPr lang="es-MX" dirty="0"/>
              <a:t>Devuelve como resultado 0.908 en función de distribución acumulativa.</a:t>
            </a:r>
            <a:endParaRPr lang="es-CO" dirty="0"/>
          </a:p>
          <a:p>
            <a:r>
              <a:rPr lang="es-MX" dirty="0"/>
              <a:t>=DISTR.NORM (A2, A3, A4, FALSO)</a:t>
            </a:r>
            <a:endParaRPr lang="es-CO" dirty="0"/>
          </a:p>
          <a:p>
            <a:r>
              <a:rPr lang="es-MX" dirty="0"/>
              <a:t>Devuelve como resultado 0.109 en función de masa de probabilidad.</a:t>
            </a:r>
            <a:endParaRPr lang="es-CO" dirty="0"/>
          </a:p>
          <a:p>
            <a:endParaRPr lang="es-MX" dirty="0"/>
          </a:p>
          <a:p>
            <a:r>
              <a:rPr lang="es-MX" sz="1600" dirty="0"/>
              <a:t> </a:t>
            </a:r>
          </a:p>
          <a:p>
            <a:endParaRPr lang="es-MX" sz="1600" dirty="0"/>
          </a:p>
        </p:txBody>
      </p:sp>
      <p:pic>
        <p:nvPicPr>
          <p:cNvPr id="13" name="Imagen 12"/>
          <p:cNvPicPr>
            <a:picLocks noChangeAspect="1"/>
          </p:cNvPicPr>
          <p:nvPr/>
        </p:nvPicPr>
        <p:blipFill>
          <a:blip r:embed="rId4"/>
          <a:stretch>
            <a:fillRect/>
          </a:stretch>
        </p:blipFill>
        <p:spPr>
          <a:xfrm>
            <a:off x="0" y="0"/>
            <a:ext cx="1494180" cy="1494180"/>
          </a:xfrm>
          <a:prstGeom prst="rect">
            <a:avLst/>
          </a:prstGeom>
        </p:spPr>
      </p:pic>
      <p:pic>
        <p:nvPicPr>
          <p:cNvPr id="10" name="Imagen 9"/>
          <p:cNvPicPr/>
          <p:nvPr/>
        </p:nvPicPr>
        <p:blipFill>
          <a:blip r:embed="rId5">
            <a:extLst>
              <a:ext uri="{28A0092B-C50C-407E-A947-70E740481C1C}">
                <a14:useLocalDpi xmlns:a14="http://schemas.microsoft.com/office/drawing/2010/main" val="0"/>
              </a:ext>
            </a:extLst>
          </a:blip>
          <a:stretch>
            <a:fillRect/>
          </a:stretch>
        </p:blipFill>
        <p:spPr>
          <a:xfrm>
            <a:off x="6977743" y="2034407"/>
            <a:ext cx="4919561" cy="1394609"/>
          </a:xfrm>
          <a:prstGeom prst="rect">
            <a:avLst/>
          </a:prstGeom>
        </p:spPr>
      </p:pic>
    </p:spTree>
    <p:extLst>
      <p:ext uri="{BB962C8B-B14F-4D97-AF65-F5344CB8AC3E}">
        <p14:creationId xmlns:p14="http://schemas.microsoft.com/office/powerpoint/2010/main" val="3817499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Distribución Normal Estándar.</a:t>
            </a:r>
            <a:endParaRPr lang="en-US" sz="3600" dirty="0">
              <a:solidFill>
                <a:srgbClr val="002060"/>
              </a:solidFill>
            </a:endParaRPr>
          </a:p>
        </p:txBody>
      </p:sp>
      <p:sp>
        <p:nvSpPr>
          <p:cNvPr id="2" name="Marcador de contenido 1"/>
          <p:cNvSpPr>
            <a:spLocks noGrp="1"/>
          </p:cNvSpPr>
          <p:nvPr>
            <p:ph idx="1"/>
          </p:nvPr>
        </p:nvSpPr>
        <p:spPr>
          <a:xfrm>
            <a:off x="381000" y="1703798"/>
            <a:ext cx="4961709" cy="4557302"/>
          </a:xfrm>
        </p:spPr>
        <p:txBody>
          <a:bodyPr>
            <a:normAutofit fontScale="92500" lnSpcReduction="10000"/>
          </a:bodyPr>
          <a:lstStyle/>
          <a:p>
            <a:pPr marL="0" indent="0" algn="just">
              <a:buNone/>
            </a:pPr>
            <a:r>
              <a:rPr lang="es-MX" sz="2000" b="1" dirty="0" smtClean="0"/>
              <a:t>Descripción: </a:t>
            </a:r>
            <a:r>
              <a:rPr lang="es-MX" sz="2000" dirty="0"/>
              <a:t>Devuelve la función de distribución normal estándar es decir, que tiene una media de 0 y una desviación estándar de 1. Se usa generalmente esta función en lugar de una tabla estándar de áreas de curvas normales. Tiene como argumentos: Z el cual es el valor cuya distribución se desea obtener y acumulado el cual es un valor lógico que determina la forma de la función si es verdadero devuelve la función de distribución acumulativa y si es falso devuelve la función de masa de probabilidad. La ecuación para la función de densidad normal estándar es la siguiente</a:t>
            </a:r>
            <a:r>
              <a:rPr lang="es-MX" sz="2000" dirty="0" smtClean="0"/>
              <a:t>:</a:t>
            </a:r>
          </a:p>
          <a:p>
            <a:pPr marL="0" indent="0" algn="just">
              <a:buNone/>
            </a:pPr>
            <a:endParaRPr lang="es-MX" sz="2000" b="1" dirty="0" smtClean="0"/>
          </a:p>
          <a:p>
            <a:pPr marL="0" indent="0">
              <a:buNone/>
            </a:pPr>
            <a:endParaRPr lang="es-MX" sz="2000" b="1" dirty="0" smtClean="0"/>
          </a:p>
          <a:p>
            <a:pPr marL="0" indent="0">
              <a:buNone/>
            </a:pPr>
            <a:endParaRPr lang="es-MX" sz="2000" b="1" dirty="0"/>
          </a:p>
          <a:p>
            <a:pPr marL="0" indent="0">
              <a:buNone/>
            </a:pPr>
            <a:r>
              <a:rPr lang="es-MX" sz="2000" b="1" dirty="0" smtClean="0"/>
              <a:t>Sintaxis</a:t>
            </a:r>
            <a:r>
              <a:rPr lang="es-MX" sz="2000" b="1" dirty="0"/>
              <a:t>: </a:t>
            </a:r>
            <a:r>
              <a:rPr lang="es-MX" sz="2000" dirty="0"/>
              <a:t>=DISTR.NORM.ESTAND (Z, acumulado)</a:t>
            </a:r>
            <a:endParaRPr lang="es-CO" sz="2000"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7990115" y="1641204"/>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474824" y="2237874"/>
            <a:ext cx="5434148" cy="2523768"/>
          </a:xfrm>
          <a:prstGeom prst="rect">
            <a:avLst/>
          </a:prstGeom>
          <a:noFill/>
        </p:spPr>
        <p:txBody>
          <a:bodyPr wrap="square" rtlCol="0">
            <a:spAutoFit/>
          </a:bodyPr>
          <a:lstStyle/>
          <a:p>
            <a:r>
              <a:rPr lang="es-MX" dirty="0"/>
              <a:t>=DISTR.NORM.ESTAND (1.333, VERDADERO) </a:t>
            </a:r>
            <a:endParaRPr lang="es-CO" dirty="0"/>
          </a:p>
          <a:p>
            <a:r>
              <a:rPr lang="es-MX" dirty="0"/>
              <a:t>Devuelve, 0.908 como resultado de la función de distribución acumulativa normal de 1.333 </a:t>
            </a:r>
            <a:endParaRPr lang="es-MX" dirty="0" smtClean="0"/>
          </a:p>
          <a:p>
            <a:endParaRPr lang="es-CO" dirty="0"/>
          </a:p>
          <a:p>
            <a:r>
              <a:rPr lang="es-MX" dirty="0"/>
              <a:t>=DISTR.NORM.ESTAND (1.333, FALSO)</a:t>
            </a:r>
            <a:endParaRPr lang="es-CO" dirty="0"/>
          </a:p>
          <a:p>
            <a:r>
              <a:rPr lang="es-MX" dirty="0"/>
              <a:t>Devuelve, 0.164 como resultado de la función de distribución de probabilidad normal de 1.333</a:t>
            </a:r>
            <a:endParaRPr lang="es-CO" dirty="0"/>
          </a:p>
          <a:p>
            <a:r>
              <a:rPr lang="es-MX" sz="1600" dirty="0"/>
              <a:t> </a:t>
            </a:r>
          </a:p>
          <a:p>
            <a:endParaRPr lang="es-MX" sz="1600" dirty="0"/>
          </a:p>
        </p:txBody>
      </p:sp>
      <p:pic>
        <p:nvPicPr>
          <p:cNvPr id="13" name="Imagen 12"/>
          <p:cNvPicPr>
            <a:picLocks noChangeAspect="1"/>
          </p:cNvPicPr>
          <p:nvPr/>
        </p:nvPicPr>
        <p:blipFill>
          <a:blip r:embed="rId4"/>
          <a:stretch>
            <a:fillRect/>
          </a:stretch>
        </p:blipFill>
        <p:spPr>
          <a:xfrm>
            <a:off x="0" y="0"/>
            <a:ext cx="1494180" cy="1494180"/>
          </a:xfrm>
          <a:prstGeom prst="rect">
            <a:avLst/>
          </a:prstGeom>
        </p:spPr>
      </p:pic>
      <p:pic>
        <p:nvPicPr>
          <p:cNvPr id="10" name="Imagen 9"/>
          <p:cNvPicPr/>
          <p:nvPr/>
        </p:nvPicPr>
        <p:blipFill>
          <a:blip r:embed="rId5"/>
          <a:stretch>
            <a:fillRect/>
          </a:stretch>
        </p:blipFill>
        <p:spPr>
          <a:xfrm>
            <a:off x="1699804" y="4875212"/>
            <a:ext cx="2097496" cy="915988"/>
          </a:xfrm>
          <a:prstGeom prst="rect">
            <a:avLst/>
          </a:prstGeom>
        </p:spPr>
      </p:pic>
    </p:spTree>
    <p:extLst>
      <p:ext uri="{BB962C8B-B14F-4D97-AF65-F5344CB8AC3E}">
        <p14:creationId xmlns:p14="http://schemas.microsoft.com/office/powerpoint/2010/main" val="892568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Distribución Binomial.</a:t>
            </a:r>
            <a:endParaRPr lang="en-US" sz="3600" dirty="0">
              <a:solidFill>
                <a:srgbClr val="002060"/>
              </a:solidFill>
            </a:endParaRPr>
          </a:p>
        </p:txBody>
      </p:sp>
      <p:sp>
        <p:nvSpPr>
          <p:cNvPr id="2" name="Marcador de contenido 1"/>
          <p:cNvSpPr>
            <a:spLocks noGrp="1"/>
          </p:cNvSpPr>
          <p:nvPr>
            <p:ph idx="1"/>
          </p:nvPr>
        </p:nvSpPr>
        <p:spPr>
          <a:xfrm>
            <a:off x="380999" y="1703798"/>
            <a:ext cx="6072051" cy="4984385"/>
          </a:xfrm>
        </p:spPr>
        <p:txBody>
          <a:bodyPr>
            <a:normAutofit lnSpcReduction="10000"/>
          </a:bodyPr>
          <a:lstStyle/>
          <a:p>
            <a:pPr marL="0" indent="0" algn="just">
              <a:buNone/>
            </a:pPr>
            <a:r>
              <a:rPr lang="es-MX" sz="1800" b="1" dirty="0"/>
              <a:t>Definición: </a:t>
            </a:r>
            <a:r>
              <a:rPr lang="es-MX" sz="1800" dirty="0"/>
              <a:t>Devuelve la probabilidad de una variable aleatoria discreta siguiendo una distribución binomial. Se usa principalmente en problemas con un número fijo de pruebas o ensayos, cuando los resultados de un ensayo son solo éxito o fracaso, cuando los ensayos son independientes y cuando la probabilidad de éxito es constante durante todo el experimento. Por ejemplo para calcular la probabilidad de que dos de los próximos tres bebes que nazcan en un hospital sean hombres. La función cuenta con los siguientes argumentos: </a:t>
            </a:r>
            <a:r>
              <a:rPr lang="es-MX" sz="1800" dirty="0" err="1"/>
              <a:t>num_exito</a:t>
            </a:r>
            <a:r>
              <a:rPr lang="es-MX" sz="1800" dirty="0"/>
              <a:t> el cual es el número de éxitos en los ensayos; ensayos es el número de ensayos independientes, </a:t>
            </a:r>
            <a:r>
              <a:rPr lang="es-MX" sz="1800" dirty="0" err="1"/>
              <a:t>prob_exito</a:t>
            </a:r>
            <a:r>
              <a:rPr lang="es-MX" sz="1800" dirty="0"/>
              <a:t> es la probabilidad de éxito en cada ensayo y acumulado el cual es un valor lógico que si es verdadero devuelve la función de distribución acumulativa, es decir, que es la probabilidad de que exista el máximo número de éxitos y si falso devuelve la función de masa de probabilidad, que indica que es la probabilidad de que un evento se reproduzca un número de veces igual al argumento </a:t>
            </a:r>
            <a:r>
              <a:rPr lang="es-MX" sz="1800" dirty="0" err="1"/>
              <a:t>num_exito</a:t>
            </a:r>
            <a:r>
              <a:rPr lang="es-MX" sz="1800" dirty="0"/>
              <a:t>.</a:t>
            </a:r>
            <a:endParaRPr lang="es-CO" sz="1800" dirty="0"/>
          </a:p>
          <a:p>
            <a:pPr marL="0" indent="0" algn="just">
              <a:buNone/>
            </a:pPr>
            <a:endParaRPr lang="es-ES" sz="1800" dirty="0"/>
          </a:p>
          <a:p>
            <a:pPr marL="0" indent="0">
              <a:buNone/>
            </a:pPr>
            <a:r>
              <a:rPr lang="es-MX" sz="1800" b="1" dirty="0" smtClean="0"/>
              <a:t>Sintaxis</a:t>
            </a:r>
            <a:r>
              <a:rPr lang="es-MX" sz="1800" b="1" dirty="0"/>
              <a:t>: </a:t>
            </a:r>
            <a:r>
              <a:rPr lang="es-MX" sz="1800" dirty="0" smtClean="0"/>
              <a:t>=</a:t>
            </a:r>
            <a:r>
              <a:rPr lang="es-MX" sz="1800" dirty="0"/>
              <a:t>DISTR.BINOM.N (</a:t>
            </a:r>
            <a:r>
              <a:rPr lang="es-MX" sz="1800" dirty="0" err="1"/>
              <a:t>num_exito</a:t>
            </a:r>
            <a:r>
              <a:rPr lang="es-MX" sz="1800" dirty="0"/>
              <a:t>, ensayos, </a:t>
            </a:r>
            <a:r>
              <a:rPr lang="es-MX" sz="1800" dirty="0" err="1"/>
              <a:t>prob_exito</a:t>
            </a:r>
            <a:r>
              <a:rPr lang="es-MX" sz="1800" dirty="0"/>
              <a:t>, acumulado)</a:t>
            </a:r>
            <a:endParaRPr lang="es-CO" sz="18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7289073" y="3385869"/>
            <a:ext cx="4423955" cy="1692771"/>
          </a:xfrm>
          <a:prstGeom prst="rect">
            <a:avLst/>
          </a:prstGeom>
          <a:noFill/>
        </p:spPr>
        <p:txBody>
          <a:bodyPr wrap="square" rtlCol="0">
            <a:spAutoFit/>
          </a:bodyPr>
          <a:lstStyle/>
          <a:p>
            <a:r>
              <a:rPr lang="es-MX" dirty="0"/>
              <a:t>=DISTR.BINOM.N (A2, A3, A4, FALSO)</a:t>
            </a:r>
            <a:endParaRPr lang="es-CO" dirty="0"/>
          </a:p>
          <a:p>
            <a:r>
              <a:rPr lang="es-MX" dirty="0"/>
              <a:t>Devuelve como resultado 0.205 como probabilidad de exactamente 6 de 10 ensayos correctos.</a:t>
            </a:r>
            <a:endParaRPr lang="es-CO" dirty="0"/>
          </a:p>
          <a:p>
            <a:r>
              <a:rPr lang="es-MX" sz="1600" dirty="0"/>
              <a:t> </a:t>
            </a:r>
          </a:p>
          <a:p>
            <a:endParaRPr lang="es-MX" sz="1600" dirty="0"/>
          </a:p>
        </p:txBody>
      </p:sp>
      <p:pic>
        <p:nvPicPr>
          <p:cNvPr id="13" name="Imagen 12"/>
          <p:cNvPicPr>
            <a:picLocks noChangeAspect="1"/>
          </p:cNvPicPr>
          <p:nvPr/>
        </p:nvPicPr>
        <p:blipFill>
          <a:blip r:embed="rId4"/>
          <a:stretch>
            <a:fillRect/>
          </a:stretch>
        </p:blipFill>
        <p:spPr>
          <a:xfrm>
            <a:off x="0" y="0"/>
            <a:ext cx="1494180" cy="1494180"/>
          </a:xfrm>
          <a:prstGeom prst="rect">
            <a:avLst/>
          </a:prstGeom>
        </p:spPr>
      </p:pic>
      <p:pic>
        <p:nvPicPr>
          <p:cNvPr id="10" name="Imagen 9"/>
          <p:cNvPicPr/>
          <p:nvPr/>
        </p:nvPicPr>
        <p:blipFill>
          <a:blip r:embed="rId5"/>
          <a:stretch>
            <a:fillRect/>
          </a:stretch>
        </p:blipFill>
        <p:spPr>
          <a:xfrm>
            <a:off x="7061560" y="1804165"/>
            <a:ext cx="4878979" cy="1537319"/>
          </a:xfrm>
          <a:prstGeom prst="rect">
            <a:avLst/>
          </a:prstGeom>
        </p:spPr>
      </p:pic>
    </p:spTree>
    <p:extLst>
      <p:ext uri="{BB962C8B-B14F-4D97-AF65-F5344CB8AC3E}">
        <p14:creationId xmlns:p14="http://schemas.microsoft.com/office/powerpoint/2010/main" val="836381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Actividad</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buNone/>
            </a:pPr>
            <a:r>
              <a:rPr lang="es-MX" sz="2000" dirty="0" smtClean="0"/>
              <a:t>Desarrolle las siguientes actividades en un documento de texto y compártalo con sus compañeros de trabajo.</a:t>
            </a:r>
          </a:p>
          <a:p>
            <a:pPr marL="457200" indent="-457200">
              <a:buFont typeface="+mj-lt"/>
              <a:buAutoNum type="arabicPeriod"/>
            </a:pPr>
            <a:r>
              <a:rPr lang="es-MX" sz="2000" dirty="0" smtClean="0"/>
              <a:t>A partir de la información adquirida cual considera usted que es la diferencia entre Excel y Calc al realizar análisis de datos.</a:t>
            </a:r>
          </a:p>
          <a:p>
            <a:pPr marL="457200" indent="-457200">
              <a:buFont typeface="+mj-lt"/>
              <a:buAutoNum type="arabicPeriod"/>
            </a:pPr>
            <a:r>
              <a:rPr lang="es-MX" sz="2000" dirty="0" smtClean="0"/>
              <a:t>Describa un problema de su entorno como docente que resolvería utilizando análisis de datos en una de las herramientas ofimáticas presentadas.</a:t>
            </a:r>
          </a:p>
          <a:p>
            <a:pPr marL="0" indent="0">
              <a:buNone/>
            </a:pPr>
            <a:endParaRPr lang="es-MX" sz="2000" dirty="0" smtClean="0"/>
          </a:p>
          <a:p>
            <a:pPr marL="457200" indent="-457200">
              <a:buFont typeface="+mj-lt"/>
              <a:buAutoNum type="arabicPeriod"/>
            </a:pP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spTree>
    <p:extLst>
      <p:ext uri="{BB962C8B-B14F-4D97-AF65-F5344CB8AC3E}">
        <p14:creationId xmlns:p14="http://schemas.microsoft.com/office/powerpoint/2010/main" val="37207981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52BA786-62B5-BD4C-99C1-E90F57CCE012}"/>
              </a:ext>
            </a:extLst>
          </p:cNvPr>
          <p:cNvPicPr>
            <a:picLocks noChangeAspect="1"/>
          </p:cNvPicPr>
          <p:nvPr/>
        </p:nvPicPr>
        <p:blipFill>
          <a:blip r:embed="rId2"/>
          <a:stretch>
            <a:fillRect/>
          </a:stretch>
        </p:blipFill>
        <p:spPr>
          <a:xfrm>
            <a:off x="0" y="0"/>
            <a:ext cx="12192000" cy="6858000"/>
          </a:xfrm>
          <a:prstGeom prst="rect">
            <a:avLst/>
          </a:prstGeom>
        </p:spPr>
      </p:pic>
      <p:sp>
        <p:nvSpPr>
          <p:cNvPr id="5" name="Google Shape;90;p1">
            <a:extLst>
              <a:ext uri="{FF2B5EF4-FFF2-40B4-BE49-F238E27FC236}">
                <a16:creationId xmlns:a16="http://schemas.microsoft.com/office/drawing/2014/main" id="{7AC5EBCA-374B-1A48-86B3-D0587222E336}"/>
              </a:ext>
            </a:extLst>
          </p:cNvPr>
          <p:cNvSpPr txBox="1"/>
          <p:nvPr/>
        </p:nvSpPr>
        <p:spPr>
          <a:xfrm>
            <a:off x="3320345" y="2402491"/>
            <a:ext cx="5911523" cy="623217"/>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a:solidFill>
                  <a:srgbClr val="1F3864"/>
                </a:solidFill>
                <a:latin typeface="Arial Black"/>
                <a:ea typeface="Arial Black"/>
                <a:cs typeface="Arial Black"/>
                <a:sym typeface="Arial Black"/>
              </a:rPr>
              <a:t>¡Gracias!</a:t>
            </a:r>
            <a:endParaRPr sz="3600" dirty="0">
              <a:solidFill>
                <a:srgbClr val="1F3864"/>
              </a:solidFill>
              <a:latin typeface="Arial Black"/>
              <a:ea typeface="Arial Black"/>
              <a:cs typeface="Arial Black"/>
              <a:sym typeface="Arial Black"/>
            </a:endParaRPr>
          </a:p>
        </p:txBody>
      </p:sp>
    </p:spTree>
    <p:extLst>
      <p:ext uri="{BB962C8B-B14F-4D97-AF65-F5344CB8AC3E}">
        <p14:creationId xmlns:p14="http://schemas.microsoft.com/office/powerpoint/2010/main" val="348991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571500" y="568017"/>
            <a:ext cx="10515600" cy="576571"/>
          </a:xfrm>
        </p:spPr>
        <p:txBody>
          <a:bodyPr>
            <a:noAutofit/>
          </a:bodyPr>
          <a:lstStyle/>
          <a:p>
            <a:r>
              <a:rPr lang="es-ES" sz="3600" dirty="0" smtClean="0">
                <a:solidFill>
                  <a:srgbClr val="002060"/>
                </a:solidFill>
              </a:rPr>
              <a:t>Análisis </a:t>
            </a:r>
            <a:r>
              <a:rPr lang="es-ES" sz="3600" dirty="0" smtClean="0">
                <a:solidFill>
                  <a:srgbClr val="002060"/>
                </a:solidFill>
              </a:rPr>
              <a:t>de Datos</a:t>
            </a:r>
            <a:r>
              <a:rPr lang="es-ES" sz="3600" dirty="0" smtClean="0">
                <a:solidFill>
                  <a:srgbClr val="002060"/>
                </a:solidFill>
              </a:rPr>
              <a:t>.</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lgn="just">
              <a:buNone/>
            </a:pPr>
            <a:r>
              <a:rPr lang="es-MX" sz="1800" dirty="0"/>
              <a:t>El análisis de datos es la ciencia que se encarga de examinar un conjunto de datos con el propósito de sacar conclusiones sobre la información para poder tomar decisiones, o simplemente ampliar los conocimientos sobre diversos temas. El análisis de datos consiste en someter los datos a la realización de operaciones, esto se hace con la finalidad de obtener conclusiones precisas que nos ayudarán a alcanzar nuestros objetivos. Aunque estas operaciones no pueden definirse de antemano de manera rígida es importante planificar los principales aspectos del plan de análisis en función de la verificación de cada una de las hipótesis formuladas ya que estas definiciones condicionarán a su vez la fase de recolección de datos. Existen dos grandes familias de técnicas de </a:t>
            </a:r>
            <a:r>
              <a:rPr lang="es-MX" sz="1800" dirty="0" smtClean="0"/>
              <a:t>análisis </a:t>
            </a:r>
            <a:r>
              <a:rPr lang="es-MX" sz="1800" dirty="0"/>
              <a:t>de datos</a:t>
            </a:r>
            <a:r>
              <a:rPr lang="es-MX" sz="1800" dirty="0" smtClean="0"/>
              <a:t>:</a:t>
            </a:r>
          </a:p>
          <a:p>
            <a:pPr marL="0" indent="0" algn="just">
              <a:buNone/>
            </a:pPr>
            <a:r>
              <a:rPr lang="es-MX" sz="2000" dirty="0"/>
              <a:t/>
            </a:r>
            <a:br>
              <a:rPr lang="es-MX" sz="2000" dirty="0"/>
            </a:br>
            <a:endParaRPr lang="es-MX" sz="20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66560" y="5865664"/>
            <a:ext cx="4142956" cy="891722"/>
          </a:xfrm>
          <a:prstGeom prst="rect">
            <a:avLst/>
          </a:prstGeom>
        </p:spPr>
      </p:pic>
      <p:pic>
        <p:nvPicPr>
          <p:cNvPr id="7" name="Imagen 6"/>
          <p:cNvPicPr>
            <a:picLocks noChangeAspect="1"/>
          </p:cNvPicPr>
          <p:nvPr/>
        </p:nvPicPr>
        <p:blipFill>
          <a:blip r:embed="rId4"/>
          <a:stretch>
            <a:fillRect/>
          </a:stretch>
        </p:blipFill>
        <p:spPr>
          <a:xfrm>
            <a:off x="3756530" y="4017169"/>
            <a:ext cx="4145539" cy="1987587"/>
          </a:xfrm>
          <a:prstGeom prst="rect">
            <a:avLst/>
          </a:prstGeom>
        </p:spPr>
      </p:pic>
    </p:spTree>
    <p:extLst>
      <p:ext uri="{BB962C8B-B14F-4D97-AF65-F5344CB8AC3E}">
        <p14:creationId xmlns:p14="http://schemas.microsoft.com/office/powerpoint/2010/main" val="3711081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571500" y="568017"/>
            <a:ext cx="10515600" cy="576571"/>
          </a:xfrm>
        </p:spPr>
        <p:txBody>
          <a:bodyPr>
            <a:noAutofit/>
          </a:bodyPr>
          <a:lstStyle/>
          <a:p>
            <a:r>
              <a:rPr lang="es-ES" sz="3600" dirty="0" smtClean="0">
                <a:solidFill>
                  <a:srgbClr val="002060"/>
                </a:solidFill>
              </a:rPr>
              <a:t>Excel</a:t>
            </a:r>
            <a:endParaRPr lang="en-US" sz="3600" dirty="0">
              <a:solidFill>
                <a:srgbClr val="002060"/>
              </a:solidFill>
            </a:endParaRPr>
          </a:p>
        </p:txBody>
      </p:sp>
      <p:sp>
        <p:nvSpPr>
          <p:cNvPr id="2" name="Marcador de contenido 1"/>
          <p:cNvSpPr>
            <a:spLocks noGrp="1"/>
          </p:cNvSpPr>
          <p:nvPr>
            <p:ph idx="1"/>
          </p:nvPr>
        </p:nvSpPr>
        <p:spPr>
          <a:xfrm>
            <a:off x="838199" y="1298573"/>
            <a:ext cx="5853545" cy="4866700"/>
          </a:xfrm>
        </p:spPr>
        <p:txBody>
          <a:bodyPr>
            <a:normAutofit/>
          </a:bodyPr>
          <a:lstStyle/>
          <a:p>
            <a:pPr marL="0" indent="0" algn="just">
              <a:buNone/>
            </a:pPr>
            <a:r>
              <a:rPr lang="es-MX" sz="1600" dirty="0"/>
              <a:t>Microsoft Excel es una hojas de cálculo. Este programa es desarrollado y distribuido por Microsoft, y es utilizado normalmente en tareas financieras y contables. Microsoft publicó la primera versión de Excel para Mac en 1985, y la primera versión de Windows en noviembre de 1987. Las características, especificaciones y límites de Excel han variado considerablemente de versión en versión, exhibiendo cambios en su interfaz operativa y capacidades desde el lanzamiento de su versión conocida como Excel 2007. Esto también ha hecho que las personas sientan una evolución positiva dentro del programa y dado a su usuario una mejor calidad y opción de hoja ya que tiene más de 15 tipos de estas. Se puede destacar que mejoró su límite de columnas ampliando la cantidad máxima de columnas por hoja de cálculo de 256 a 16.384 columnas. De la misma forma fue ampliado el límite máximo de filas por hoja de cálculo de 65.536 a 1.048.576 filas por hoja, dando un total de 17.179.869.184 celdas. Otras características también fueron ampliadas, tales como el número máximo de hojas de cálculo que es posible crear por libro que pasó de 256 a 1024 o la cantidad de memoria del PC que es posible emplear que creció de 1 GB a 2 GB soportando además la posibilidad de usar procesadores de varios núcleos.</a:t>
            </a:r>
            <a:r>
              <a:rPr lang="es-MX" sz="1100" dirty="0"/>
              <a:t/>
            </a:r>
            <a:br>
              <a:rPr lang="es-MX" sz="1100" dirty="0"/>
            </a:br>
            <a:endParaRPr lang="es-MX" sz="20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66560" y="5865664"/>
            <a:ext cx="4142956" cy="891722"/>
          </a:xfrm>
          <a:prstGeom prst="rect">
            <a:avLst/>
          </a:prstGeom>
        </p:spPr>
      </p:pic>
      <p:pic>
        <p:nvPicPr>
          <p:cNvPr id="3" name="Imagen 2"/>
          <p:cNvPicPr>
            <a:picLocks noChangeAspect="1"/>
          </p:cNvPicPr>
          <p:nvPr/>
        </p:nvPicPr>
        <p:blipFill>
          <a:blip r:embed="rId4"/>
          <a:stretch>
            <a:fillRect/>
          </a:stretch>
        </p:blipFill>
        <p:spPr>
          <a:xfrm>
            <a:off x="8417934" y="2276401"/>
            <a:ext cx="2308276" cy="2281744"/>
          </a:xfrm>
          <a:prstGeom prst="rect">
            <a:avLst/>
          </a:prstGeom>
        </p:spPr>
      </p:pic>
    </p:spTree>
    <p:extLst>
      <p:ext uri="{BB962C8B-B14F-4D97-AF65-F5344CB8AC3E}">
        <p14:creationId xmlns:p14="http://schemas.microsoft.com/office/powerpoint/2010/main" val="3035680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571500" y="201352"/>
            <a:ext cx="10515600" cy="576571"/>
          </a:xfrm>
        </p:spPr>
        <p:txBody>
          <a:bodyPr>
            <a:noAutofit/>
          </a:bodyPr>
          <a:lstStyle/>
          <a:p>
            <a:r>
              <a:rPr lang="es-ES" sz="3600" dirty="0" smtClean="0">
                <a:solidFill>
                  <a:srgbClr val="002060"/>
                </a:solidFill>
              </a:rPr>
              <a:t>Análisis Estadístico Básico con Excel.</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buNone/>
            </a:pPr>
            <a:r>
              <a:rPr lang="es-MX" sz="2000" dirty="0"/>
              <a:t>Excel es un programa informático desarrollado por la empresa Microsoft y forma parte de la suite ofimática desarrollada principalmente para el entorno de Windows. </a:t>
            </a:r>
            <a:r>
              <a:rPr lang="es-MX" sz="2000" dirty="0" smtClean="0"/>
              <a:t>Es una herramienta similar a </a:t>
            </a:r>
            <a:r>
              <a:rPr lang="es-MX" sz="2000" dirty="0"/>
              <a:t>C</a:t>
            </a:r>
            <a:r>
              <a:rPr lang="es-MX" sz="2000" dirty="0" smtClean="0"/>
              <a:t>alc, es decir, que con esta se pueden </a:t>
            </a:r>
            <a:r>
              <a:rPr lang="es-MX" sz="2000" dirty="0"/>
              <a:t>realizar cálculos aritméticos básicos o aplicar funciones matemáticas de mayor complejidad </a:t>
            </a:r>
            <a:r>
              <a:rPr lang="es-MX" sz="2000" dirty="0" smtClean="0"/>
              <a:t>estadística, de la misma forma que con Calc a continuación, se presentaran algunas funciones para realizar diferentes análisis estadísticos como [8]:</a:t>
            </a:r>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291251" y="-44363"/>
            <a:ext cx="4142956" cy="891722"/>
          </a:xfrm>
          <a:prstGeom prst="rect">
            <a:avLst/>
          </a:prstGeom>
        </p:spPr>
      </p:pic>
      <p:pic>
        <p:nvPicPr>
          <p:cNvPr id="3" name="Imagen 2"/>
          <p:cNvPicPr>
            <a:picLocks noChangeAspect="1"/>
          </p:cNvPicPr>
          <p:nvPr/>
        </p:nvPicPr>
        <p:blipFill>
          <a:blip r:embed="rId4"/>
          <a:stretch>
            <a:fillRect/>
          </a:stretch>
        </p:blipFill>
        <p:spPr>
          <a:xfrm>
            <a:off x="571500" y="3804385"/>
            <a:ext cx="2028825" cy="1974287"/>
          </a:xfrm>
          <a:prstGeom prst="rect">
            <a:avLst/>
          </a:prstGeom>
        </p:spPr>
      </p:pic>
      <p:pic>
        <p:nvPicPr>
          <p:cNvPr id="4" name="Imagen 3"/>
          <p:cNvPicPr>
            <a:picLocks noChangeAspect="1"/>
          </p:cNvPicPr>
          <p:nvPr/>
        </p:nvPicPr>
        <p:blipFill>
          <a:blip r:embed="rId5"/>
          <a:stretch>
            <a:fillRect/>
          </a:stretch>
        </p:blipFill>
        <p:spPr>
          <a:xfrm>
            <a:off x="4230723" y="3793309"/>
            <a:ext cx="2128235" cy="2061027"/>
          </a:xfrm>
          <a:prstGeom prst="rect">
            <a:avLst/>
          </a:prstGeom>
        </p:spPr>
      </p:pic>
      <p:pic>
        <p:nvPicPr>
          <p:cNvPr id="5" name="Imagen 4"/>
          <p:cNvPicPr>
            <a:picLocks noChangeAspect="1"/>
          </p:cNvPicPr>
          <p:nvPr/>
        </p:nvPicPr>
        <p:blipFill>
          <a:blip r:embed="rId6"/>
          <a:stretch>
            <a:fillRect/>
          </a:stretch>
        </p:blipFill>
        <p:spPr>
          <a:xfrm>
            <a:off x="7685314" y="3804385"/>
            <a:ext cx="2079171" cy="2079171"/>
          </a:xfrm>
          <a:prstGeom prst="rect">
            <a:avLst/>
          </a:prstGeom>
        </p:spPr>
      </p:pic>
      <p:sp>
        <p:nvSpPr>
          <p:cNvPr id="6" name="CuadroTexto 5"/>
          <p:cNvSpPr txBox="1"/>
          <p:nvPr/>
        </p:nvSpPr>
        <p:spPr>
          <a:xfrm>
            <a:off x="313723" y="5865412"/>
            <a:ext cx="2558065" cy="707886"/>
          </a:xfrm>
          <a:prstGeom prst="rect">
            <a:avLst/>
          </a:prstGeom>
          <a:noFill/>
        </p:spPr>
        <p:txBody>
          <a:bodyPr wrap="square" rtlCol="0">
            <a:spAutoFit/>
          </a:bodyPr>
          <a:lstStyle/>
          <a:p>
            <a:pPr algn="ctr"/>
            <a:r>
              <a:rPr lang="es-MX" sz="2000" b="1" dirty="0" smtClean="0"/>
              <a:t>Estadística Descriptiva.</a:t>
            </a:r>
            <a:endParaRPr lang="es-MX" sz="2000" b="1" dirty="0"/>
          </a:p>
        </p:txBody>
      </p:sp>
      <p:sp>
        <p:nvSpPr>
          <p:cNvPr id="10" name="CuadroTexto 9"/>
          <p:cNvSpPr txBox="1"/>
          <p:nvPr/>
        </p:nvSpPr>
        <p:spPr>
          <a:xfrm>
            <a:off x="4019681" y="5900718"/>
            <a:ext cx="2558065" cy="707886"/>
          </a:xfrm>
          <a:prstGeom prst="rect">
            <a:avLst/>
          </a:prstGeom>
          <a:noFill/>
        </p:spPr>
        <p:txBody>
          <a:bodyPr wrap="square" rtlCol="0">
            <a:spAutoFit/>
          </a:bodyPr>
          <a:lstStyle/>
          <a:p>
            <a:pPr algn="ctr"/>
            <a:r>
              <a:rPr lang="es-MX" sz="2000" b="1" dirty="0" smtClean="0"/>
              <a:t>Estadística Bidimensional.</a:t>
            </a:r>
            <a:endParaRPr lang="es-MX" sz="2000" b="1" dirty="0"/>
          </a:p>
        </p:txBody>
      </p:sp>
      <p:sp>
        <p:nvSpPr>
          <p:cNvPr id="12" name="CuadroTexto 11"/>
          <p:cNvSpPr txBox="1"/>
          <p:nvPr/>
        </p:nvSpPr>
        <p:spPr>
          <a:xfrm>
            <a:off x="7531894" y="5942875"/>
            <a:ext cx="2558065" cy="707886"/>
          </a:xfrm>
          <a:prstGeom prst="rect">
            <a:avLst/>
          </a:prstGeom>
          <a:noFill/>
        </p:spPr>
        <p:txBody>
          <a:bodyPr wrap="square" rtlCol="0">
            <a:spAutoFit/>
          </a:bodyPr>
          <a:lstStyle/>
          <a:p>
            <a:pPr algn="ctr"/>
            <a:r>
              <a:rPr lang="es-MX" sz="2000" b="1" dirty="0" smtClean="0"/>
              <a:t>Estadística de distribución.</a:t>
            </a:r>
            <a:endParaRPr lang="es-MX" sz="2000" b="1" dirty="0"/>
          </a:p>
        </p:txBody>
      </p:sp>
    </p:spTree>
    <p:extLst>
      <p:ext uri="{BB962C8B-B14F-4D97-AF65-F5344CB8AC3E}">
        <p14:creationId xmlns:p14="http://schemas.microsoft.com/office/powerpoint/2010/main" val="2987613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Desviación típica.</a:t>
            </a:r>
            <a:endParaRPr lang="en-US" sz="3600" dirty="0">
              <a:solidFill>
                <a:srgbClr val="002060"/>
              </a:solidFill>
            </a:endParaRPr>
          </a:p>
        </p:txBody>
      </p:sp>
      <p:sp>
        <p:nvSpPr>
          <p:cNvPr id="2" name="Marcador de contenido 1"/>
          <p:cNvSpPr>
            <a:spLocks noGrp="1"/>
          </p:cNvSpPr>
          <p:nvPr>
            <p:ph idx="1"/>
          </p:nvPr>
        </p:nvSpPr>
        <p:spPr>
          <a:xfrm>
            <a:off x="381000" y="1703799"/>
            <a:ext cx="5236029" cy="3109502"/>
          </a:xfrm>
        </p:spPr>
        <p:txBody>
          <a:bodyPr>
            <a:normAutofit/>
          </a:bodyPr>
          <a:lstStyle/>
          <a:p>
            <a:pPr marL="0" indent="0" algn="just">
              <a:buNone/>
            </a:pPr>
            <a:r>
              <a:rPr lang="es-MX" sz="2000" b="1" dirty="0" smtClean="0"/>
              <a:t>Descripción: </a:t>
            </a:r>
            <a:r>
              <a:rPr lang="es-MX" sz="2000" dirty="0"/>
              <a:t>Calcula la desviación estándar de una muestra. La desviación estándar es la medida de la dispersión de los valores respecto a la media. La función utilizada por Excel para calcular la desviación típica es: </a:t>
            </a:r>
            <a:endParaRPr lang="es-MX" sz="2000" dirty="0" smtClean="0"/>
          </a:p>
          <a:p>
            <a:pPr marL="0" indent="0" algn="just">
              <a:buNone/>
            </a:pPr>
            <a:endParaRPr lang="es-ES" sz="2000" dirty="0" smtClean="0"/>
          </a:p>
          <a:p>
            <a:pPr marL="0" indent="0" algn="just">
              <a:buNone/>
            </a:pPr>
            <a:endParaRPr lang="es-MX" sz="2000" dirty="0" smtClean="0"/>
          </a:p>
          <a:p>
            <a:pPr marL="0" indent="0" algn="just">
              <a:buNone/>
            </a:pPr>
            <a:endParaRPr lang="es-MX" sz="2000" dirty="0"/>
          </a:p>
          <a:p>
            <a:pPr marL="0" indent="0">
              <a:buNone/>
            </a:pPr>
            <a:r>
              <a:rPr lang="es-MX" sz="2000" b="1" dirty="0" smtClean="0"/>
              <a:t>Sintaxis</a:t>
            </a:r>
            <a:r>
              <a:rPr lang="es-MX" sz="1600" b="1" dirty="0" smtClean="0"/>
              <a:t>: </a:t>
            </a:r>
            <a:r>
              <a:rPr lang="es-MX" sz="1600" dirty="0"/>
              <a:t>=DESVESTA (Valor1, Valor2,…, </a:t>
            </a:r>
            <a:r>
              <a:rPr lang="es-MX" sz="1600" dirty="0" err="1"/>
              <a:t>ValorN</a:t>
            </a:r>
            <a:r>
              <a:rPr lang="es-MX" sz="1600" dirty="0"/>
              <a:t>)</a:t>
            </a:r>
            <a:endParaRPr lang="es-MX" sz="2000"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946900" y="4063670"/>
            <a:ext cx="4908322" cy="1569660"/>
          </a:xfrm>
          <a:prstGeom prst="rect">
            <a:avLst/>
          </a:prstGeom>
          <a:noFill/>
        </p:spPr>
        <p:txBody>
          <a:bodyPr wrap="square" rtlCol="0">
            <a:spAutoFit/>
          </a:bodyPr>
          <a:lstStyle/>
          <a:p>
            <a:r>
              <a:rPr lang="es-MX" sz="2000" dirty="0" smtClean="0"/>
              <a:t>=</a:t>
            </a:r>
            <a:r>
              <a:rPr lang="es-MX" sz="2000" dirty="0"/>
              <a:t>DESVESTA (A1:B5)	</a:t>
            </a:r>
            <a:endParaRPr lang="es-CO" sz="2000" dirty="0"/>
          </a:p>
          <a:p>
            <a:r>
              <a:rPr lang="es-MX" sz="2000" dirty="0"/>
              <a:t>Devuelve 27.46391572 como desviación típica del rango.</a:t>
            </a:r>
            <a:endParaRPr lang="es-CO" sz="2000" dirty="0"/>
          </a:p>
          <a:p>
            <a:r>
              <a:rPr lang="es-MX" dirty="0"/>
              <a:t> </a:t>
            </a:r>
          </a:p>
          <a:p>
            <a:endParaRPr lang="es-MX" dirty="0"/>
          </a:p>
        </p:txBody>
      </p:sp>
      <p:pic>
        <p:nvPicPr>
          <p:cNvPr id="12" name="Imagen 11"/>
          <p:cNvPicPr/>
          <p:nvPr/>
        </p:nvPicPr>
        <p:blipFill>
          <a:blip r:embed="rId5">
            <a:extLst>
              <a:ext uri="{28A0092B-C50C-407E-A947-70E740481C1C}">
                <a14:useLocalDpi xmlns:a14="http://schemas.microsoft.com/office/drawing/2010/main" val="0"/>
              </a:ext>
            </a:extLst>
          </a:blip>
          <a:stretch>
            <a:fillRect/>
          </a:stretch>
        </p:blipFill>
        <p:spPr>
          <a:xfrm>
            <a:off x="2386012" y="3162547"/>
            <a:ext cx="1487488" cy="856737"/>
          </a:xfrm>
          <a:prstGeom prst="rect">
            <a:avLst/>
          </a:prstGeom>
        </p:spPr>
      </p:pic>
      <p:pic>
        <p:nvPicPr>
          <p:cNvPr id="13" name="Imagen 12"/>
          <p:cNvPicPr/>
          <p:nvPr/>
        </p:nvPicPr>
        <p:blipFill>
          <a:blip r:embed="rId6">
            <a:extLst>
              <a:ext uri="{28A0092B-C50C-407E-A947-70E740481C1C}">
                <a14:useLocalDpi xmlns:a14="http://schemas.microsoft.com/office/drawing/2010/main" val="0"/>
              </a:ext>
            </a:extLst>
          </a:blip>
          <a:stretch>
            <a:fillRect/>
          </a:stretch>
        </p:blipFill>
        <p:spPr>
          <a:xfrm>
            <a:off x="7297266" y="1470073"/>
            <a:ext cx="4207589" cy="2143826"/>
          </a:xfrm>
          <a:prstGeom prst="rect">
            <a:avLst/>
          </a:prstGeom>
        </p:spPr>
      </p:pic>
    </p:spTree>
    <p:extLst>
      <p:ext uri="{BB962C8B-B14F-4D97-AF65-F5344CB8AC3E}">
        <p14:creationId xmlns:p14="http://schemas.microsoft.com/office/powerpoint/2010/main" val="2047853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Regresión o estimación lineal.</a:t>
            </a:r>
            <a:endParaRPr lang="en-US" sz="3600" dirty="0">
              <a:solidFill>
                <a:srgbClr val="002060"/>
              </a:solidFill>
            </a:endParaRPr>
          </a:p>
        </p:txBody>
      </p:sp>
      <p:sp>
        <p:nvSpPr>
          <p:cNvPr id="2" name="Marcador de contenido 1"/>
          <p:cNvSpPr>
            <a:spLocks noGrp="1"/>
          </p:cNvSpPr>
          <p:nvPr>
            <p:ph idx="1"/>
          </p:nvPr>
        </p:nvSpPr>
        <p:spPr>
          <a:xfrm>
            <a:off x="381000" y="1703799"/>
            <a:ext cx="5236029" cy="4566372"/>
          </a:xfrm>
        </p:spPr>
        <p:txBody>
          <a:bodyPr>
            <a:normAutofit lnSpcReduction="10000"/>
          </a:bodyPr>
          <a:lstStyle/>
          <a:p>
            <a:pPr marL="0" indent="0" algn="just">
              <a:buNone/>
            </a:pPr>
            <a:r>
              <a:rPr lang="es-MX" sz="1800" b="1" dirty="0" smtClean="0"/>
              <a:t>Descripción: </a:t>
            </a:r>
            <a:r>
              <a:rPr lang="es-MX" sz="1800" dirty="0"/>
              <a:t>Calcula las estadísticas de una línea con el método de los mínimos cuadrados para calcular la línea recta que mejor se ajuste a los datos y devuelve una matriz que describe la línea. La función utiliza los siguientes argumentos: conocido_y es obligatorio y representa el conjunto de valores que se conocen en la relación y=</a:t>
            </a:r>
            <a:r>
              <a:rPr lang="es-MX" sz="1800" dirty="0" err="1"/>
              <a:t>mx+b</a:t>
            </a:r>
            <a:r>
              <a:rPr lang="es-MX" sz="1800" dirty="0"/>
              <a:t>; conocido_x es un parámetro opcional y describe un conjunto de valores que pueden conocerse en la relación y=</a:t>
            </a:r>
            <a:r>
              <a:rPr lang="es-MX" sz="1800" dirty="0" err="1"/>
              <a:t>mx+b</a:t>
            </a:r>
            <a:r>
              <a:rPr lang="es-MX" sz="1800" dirty="0"/>
              <a:t>; contante es un parámetro opcional representa un valor lógico que especifica si se fuerza la constante b para que sea igual a 0; estadística es opcional, es un valor lógico que especifica si se deben devolver estadísticas de regresión adicionales a los coeficientes m y la constante b.   </a:t>
            </a:r>
            <a:endParaRPr lang="es-CO" sz="1800" dirty="0"/>
          </a:p>
          <a:p>
            <a:pPr marL="0" indent="0" algn="just">
              <a:buNone/>
            </a:pPr>
            <a:endParaRPr lang="es-MX" sz="1800" b="1" dirty="0"/>
          </a:p>
          <a:p>
            <a:pPr marL="0" indent="0" algn="just">
              <a:buNone/>
            </a:pPr>
            <a:r>
              <a:rPr lang="es-MX" sz="1800" b="1" dirty="0" smtClean="0"/>
              <a:t>Sintaxis: </a:t>
            </a:r>
            <a:r>
              <a:rPr lang="es-MX" sz="1800" dirty="0" smtClean="0"/>
              <a:t>=ESTIMACION.LINEAL (conocido_y</a:t>
            </a:r>
            <a:r>
              <a:rPr lang="es-MX" sz="1800" dirty="0"/>
              <a:t>, [conocido_x], constante, estadística)</a:t>
            </a: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10" name="Marcador de contenido 1"/>
          <p:cNvSpPr txBox="1">
            <a:spLocks/>
          </p:cNvSpPr>
          <p:nvPr/>
        </p:nvSpPr>
        <p:spPr>
          <a:xfrm>
            <a:off x="6315529" y="1182892"/>
            <a:ext cx="5236029" cy="45663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MX" sz="1800" dirty="0"/>
              <a:t>Se calcula la estimación de las ventas en el noveno mes, basándose en las ventas de los meses 1 al 6.</a:t>
            </a:r>
            <a:r>
              <a:rPr lang="es-MX" dirty="0"/>
              <a:t>	</a:t>
            </a:r>
            <a:endParaRPr lang="es-MX" dirty="0" smtClean="0"/>
          </a:p>
          <a:p>
            <a:pPr marL="0" indent="0" algn="just">
              <a:buNone/>
            </a:pPr>
            <a:endParaRPr lang="es-MX" dirty="0"/>
          </a:p>
          <a:p>
            <a:pPr marL="0" indent="0" algn="just">
              <a:buNone/>
            </a:pPr>
            <a:endParaRPr lang="es-MX" dirty="0" smtClean="0"/>
          </a:p>
          <a:p>
            <a:pPr marL="0" indent="0" algn="just">
              <a:buNone/>
            </a:pPr>
            <a:endParaRPr lang="es-MX" dirty="0" smtClean="0"/>
          </a:p>
          <a:p>
            <a:pPr marL="0" indent="0" algn="just">
              <a:buNone/>
            </a:pPr>
            <a:endParaRPr lang="es-MX" dirty="0"/>
          </a:p>
          <a:p>
            <a:pPr marL="0" indent="0">
              <a:buNone/>
            </a:pPr>
            <a:r>
              <a:rPr lang="es-MX" sz="1800" dirty="0" smtClean="0"/>
              <a:t>=SUMA </a:t>
            </a:r>
            <a:r>
              <a:rPr lang="es-MX" sz="1800" dirty="0"/>
              <a:t>(ESTIMACION.LINEAL (B2:B7, A2:A7)*{9.1})</a:t>
            </a:r>
            <a:endParaRPr lang="es-CO" sz="1800" dirty="0"/>
          </a:p>
          <a:p>
            <a:pPr marL="0" indent="0">
              <a:buNone/>
            </a:pPr>
            <a:r>
              <a:rPr lang="es-MX" sz="1800" dirty="0"/>
              <a:t>Devuelve, que para el mes noveno se estima que las ventas serán de 11000.</a:t>
            </a:r>
            <a:endParaRPr lang="es-CO" sz="1800" dirty="0"/>
          </a:p>
          <a:p>
            <a:pPr marL="0" indent="0" algn="just">
              <a:buNone/>
            </a:pPr>
            <a:endParaRPr lang="es-MX" dirty="0" smtClean="0"/>
          </a:p>
        </p:txBody>
      </p:sp>
      <p:pic>
        <p:nvPicPr>
          <p:cNvPr id="13" name="Imagen 12"/>
          <p:cNvPicPr/>
          <p:nvPr/>
        </p:nvPicPr>
        <p:blipFill>
          <a:blip r:embed="rId5">
            <a:extLst>
              <a:ext uri="{28A0092B-C50C-407E-A947-70E740481C1C}">
                <a14:useLocalDpi xmlns:a14="http://schemas.microsoft.com/office/drawing/2010/main" val="0"/>
              </a:ext>
            </a:extLst>
          </a:blip>
          <a:stretch>
            <a:fillRect/>
          </a:stretch>
        </p:blipFill>
        <p:spPr>
          <a:xfrm>
            <a:off x="7482320" y="1914700"/>
            <a:ext cx="2975934" cy="2052072"/>
          </a:xfrm>
          <a:prstGeom prst="rect">
            <a:avLst/>
          </a:prstGeom>
        </p:spPr>
      </p:pic>
    </p:spTree>
    <p:extLst>
      <p:ext uri="{BB962C8B-B14F-4D97-AF65-F5344CB8AC3E}">
        <p14:creationId xmlns:p14="http://schemas.microsoft.com/office/powerpoint/2010/main" val="2502459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Cuartiles.</a:t>
            </a:r>
            <a:endParaRPr lang="en-US" sz="3600" dirty="0">
              <a:solidFill>
                <a:srgbClr val="002060"/>
              </a:solidFill>
            </a:endParaRPr>
          </a:p>
        </p:txBody>
      </p:sp>
      <p:sp>
        <p:nvSpPr>
          <p:cNvPr id="2" name="Marcador de contenido 1"/>
          <p:cNvSpPr>
            <a:spLocks noGrp="1"/>
          </p:cNvSpPr>
          <p:nvPr>
            <p:ph idx="1"/>
          </p:nvPr>
        </p:nvSpPr>
        <p:spPr>
          <a:xfrm>
            <a:off x="381000" y="1703799"/>
            <a:ext cx="5236029" cy="4566372"/>
          </a:xfrm>
        </p:spPr>
        <p:txBody>
          <a:bodyPr>
            <a:normAutofit/>
          </a:bodyPr>
          <a:lstStyle/>
          <a:p>
            <a:pPr marL="0" indent="0" algn="just">
              <a:buNone/>
            </a:pPr>
            <a:r>
              <a:rPr lang="es-MX" sz="1800" b="1" dirty="0" smtClean="0"/>
              <a:t>Descripción: </a:t>
            </a:r>
            <a:r>
              <a:rPr lang="es-MX" sz="1800" dirty="0"/>
              <a:t>Devuelve el cuartil de un conjunto de datos. Los cuartiles se usan con frecuencia en los datos de ventas y encuestas para dividir las poblaciones en grupos. La función tiene los siguientes argumentos: matriz, es el conjunto de datos o valores numéricos del cual se desea obtener el cuartil; cuartil indica el valor que se devolverá, si cuartil es 0 devuelve el valor mínimo, si es 1 devuelve el percentil 25 o primer cuartil, si es 2 devuelve el percentil 50 o el valor de la mediana, si es 3 devuelve el percentil 75 o tercer cuartil y si es 4 devuelve el valor máximo.</a:t>
            </a:r>
            <a:endParaRPr lang="es-CO" sz="1800" dirty="0"/>
          </a:p>
          <a:p>
            <a:pPr marL="0" indent="0" algn="just">
              <a:buNone/>
            </a:pPr>
            <a:endParaRPr lang="es-MX" sz="1800" b="1" dirty="0" smtClean="0"/>
          </a:p>
          <a:p>
            <a:pPr marL="0" indent="0" algn="just">
              <a:buNone/>
            </a:pPr>
            <a:endParaRPr lang="es-MX" sz="1800" b="1" dirty="0"/>
          </a:p>
          <a:p>
            <a:pPr marL="0" indent="0" algn="just">
              <a:buNone/>
            </a:pPr>
            <a:r>
              <a:rPr lang="es-MX" sz="1800" b="1" dirty="0" smtClean="0"/>
              <a:t>Sintaxis: </a:t>
            </a:r>
            <a:r>
              <a:rPr lang="es-MX" sz="1800" dirty="0"/>
              <a:t>=CUARTIL (matriz, cuartil) </a:t>
            </a:r>
            <a:endParaRPr lang="es-MX" sz="2000" dirty="0" smtClean="0"/>
          </a:p>
          <a:p>
            <a:pPr marL="0" indent="0">
              <a:buNone/>
            </a:pPr>
            <a:endParaRPr lang="es-MX"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757852" y="3429000"/>
            <a:ext cx="5434148" cy="1354217"/>
          </a:xfrm>
          <a:prstGeom prst="rect">
            <a:avLst/>
          </a:prstGeom>
          <a:noFill/>
        </p:spPr>
        <p:txBody>
          <a:bodyPr wrap="square" rtlCol="0">
            <a:spAutoFit/>
          </a:bodyPr>
          <a:lstStyle/>
          <a:p>
            <a:r>
              <a:rPr lang="es-MX" dirty="0" smtClean="0"/>
              <a:t>=</a:t>
            </a:r>
            <a:r>
              <a:rPr lang="es-MX" sz="1600" dirty="0"/>
              <a:t>CUARTIL (A1:C4, 1)</a:t>
            </a:r>
            <a:endParaRPr lang="es-CO" sz="1600" dirty="0"/>
          </a:p>
          <a:p>
            <a:r>
              <a:rPr lang="es-MX" sz="1600" dirty="0"/>
              <a:t>Devuelve, 3.5 como resultado como el percentil 25 o el 25% de los datos de la población estudiada.  </a:t>
            </a:r>
            <a:endParaRPr lang="es-CO" sz="1600" dirty="0"/>
          </a:p>
          <a:p>
            <a:r>
              <a:rPr lang="es-MX" sz="1600" dirty="0"/>
              <a:t> </a:t>
            </a:r>
          </a:p>
          <a:p>
            <a:endParaRPr lang="es-MX" sz="1600" dirty="0"/>
          </a:p>
        </p:txBody>
      </p:sp>
      <p:pic>
        <p:nvPicPr>
          <p:cNvPr id="12" name="Imagen 11"/>
          <p:cNvPicPr/>
          <p:nvPr/>
        </p:nvPicPr>
        <p:blipFill>
          <a:blip r:embed="rId5">
            <a:extLst>
              <a:ext uri="{28A0092B-C50C-407E-A947-70E740481C1C}">
                <a14:useLocalDpi xmlns:a14="http://schemas.microsoft.com/office/drawing/2010/main" val="0"/>
              </a:ext>
            </a:extLst>
          </a:blip>
          <a:stretch>
            <a:fillRect/>
          </a:stretch>
        </p:blipFill>
        <p:spPr>
          <a:xfrm>
            <a:off x="6738937" y="1227549"/>
            <a:ext cx="4576763" cy="1762062"/>
          </a:xfrm>
          <a:prstGeom prst="rect">
            <a:avLst/>
          </a:prstGeom>
        </p:spPr>
      </p:pic>
    </p:spTree>
    <p:extLst>
      <p:ext uri="{BB962C8B-B14F-4D97-AF65-F5344CB8AC3E}">
        <p14:creationId xmlns:p14="http://schemas.microsoft.com/office/powerpoint/2010/main" val="2464787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Covarianza.</a:t>
            </a:r>
            <a:endParaRPr lang="en-US" sz="3600" dirty="0">
              <a:solidFill>
                <a:srgbClr val="002060"/>
              </a:solidFill>
            </a:endParaRPr>
          </a:p>
        </p:txBody>
      </p:sp>
      <p:sp>
        <p:nvSpPr>
          <p:cNvPr id="2" name="Marcador de contenido 1"/>
          <p:cNvSpPr>
            <a:spLocks noGrp="1"/>
          </p:cNvSpPr>
          <p:nvPr>
            <p:ph idx="1"/>
          </p:nvPr>
        </p:nvSpPr>
        <p:spPr>
          <a:xfrm>
            <a:off x="381000" y="1703799"/>
            <a:ext cx="4961709" cy="3090270"/>
          </a:xfrm>
        </p:spPr>
        <p:txBody>
          <a:bodyPr>
            <a:normAutofit/>
          </a:bodyPr>
          <a:lstStyle/>
          <a:p>
            <a:pPr marL="0" indent="0" algn="just">
              <a:buNone/>
            </a:pPr>
            <a:r>
              <a:rPr lang="es-MX" sz="1800" b="1" dirty="0" smtClean="0"/>
              <a:t>Descripción: </a:t>
            </a:r>
            <a:r>
              <a:rPr lang="es-MX" sz="1800" dirty="0"/>
              <a:t>Devuelve, la varianza de la muestra, o promedio de los productos de las desviaciones para cada pareja de puntos de datos en dos conjuntos de datos.</a:t>
            </a:r>
            <a:endParaRPr lang="es-CO" sz="1800" dirty="0"/>
          </a:p>
          <a:p>
            <a:pPr marL="0" indent="0" algn="just">
              <a:buNone/>
            </a:pPr>
            <a:endParaRPr lang="es-MX" sz="1800" b="1" dirty="0" smtClean="0"/>
          </a:p>
          <a:p>
            <a:pPr marL="0" indent="0" algn="just">
              <a:buNone/>
            </a:pPr>
            <a:r>
              <a:rPr lang="es-MX" sz="1800" b="1" dirty="0" smtClean="0"/>
              <a:t>Sintaxis: </a:t>
            </a:r>
            <a:r>
              <a:rPr lang="es-MX" sz="1800" dirty="0"/>
              <a:t>=COVARIANZA (matriz1, matriz2)</a:t>
            </a:r>
            <a:endParaRPr lang="es-MX" sz="2400"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278881" y="3898161"/>
            <a:ext cx="5434148" cy="1415772"/>
          </a:xfrm>
          <a:prstGeom prst="rect">
            <a:avLst/>
          </a:prstGeom>
          <a:noFill/>
        </p:spPr>
        <p:txBody>
          <a:bodyPr wrap="square" rtlCol="0">
            <a:spAutoFit/>
          </a:bodyPr>
          <a:lstStyle/>
          <a:p>
            <a:r>
              <a:rPr lang="es-MX" dirty="0" smtClean="0"/>
              <a:t>=</a:t>
            </a:r>
            <a:r>
              <a:rPr lang="es-MX" dirty="0"/>
              <a:t>COVARIANZA (A2:B4) </a:t>
            </a:r>
            <a:endParaRPr lang="es-CO" dirty="0"/>
          </a:p>
          <a:p>
            <a:r>
              <a:rPr lang="es-MX" dirty="0"/>
              <a:t>Devuelve, como resultado que la covarianza de muestra para los datos de datos especificados es 9.66</a:t>
            </a:r>
            <a:endParaRPr lang="es-CO" dirty="0"/>
          </a:p>
          <a:p>
            <a:r>
              <a:rPr lang="es-MX" sz="1600" dirty="0"/>
              <a:t> </a:t>
            </a:r>
          </a:p>
          <a:p>
            <a:endParaRPr lang="es-MX" sz="1600" dirty="0"/>
          </a:p>
        </p:txBody>
      </p:sp>
      <p:pic>
        <p:nvPicPr>
          <p:cNvPr id="12" name="Imagen 11"/>
          <p:cNvPicPr>
            <a:picLocks noChangeAspect="1"/>
          </p:cNvPicPr>
          <p:nvPr/>
        </p:nvPicPr>
        <p:blipFill>
          <a:blip r:embed="rId4"/>
          <a:stretch>
            <a:fillRect/>
          </a:stretch>
        </p:blipFill>
        <p:spPr>
          <a:xfrm>
            <a:off x="0" y="0"/>
            <a:ext cx="1456508" cy="1410513"/>
          </a:xfrm>
          <a:prstGeom prst="rect">
            <a:avLst/>
          </a:prstGeom>
        </p:spPr>
      </p:pic>
      <p:pic>
        <p:nvPicPr>
          <p:cNvPr id="10" name="Imagen 9"/>
          <p:cNvPicPr/>
          <p:nvPr/>
        </p:nvPicPr>
        <p:blipFill>
          <a:blip r:embed="rId5">
            <a:extLst>
              <a:ext uri="{28A0092B-C50C-407E-A947-70E740481C1C}">
                <a14:useLocalDpi xmlns:a14="http://schemas.microsoft.com/office/drawing/2010/main" val="0"/>
              </a:ext>
            </a:extLst>
          </a:blip>
          <a:stretch>
            <a:fillRect/>
          </a:stretch>
        </p:blipFill>
        <p:spPr>
          <a:xfrm>
            <a:off x="7112000" y="1168422"/>
            <a:ext cx="4178300" cy="2052391"/>
          </a:xfrm>
          <a:prstGeom prst="rect">
            <a:avLst/>
          </a:prstGeom>
        </p:spPr>
      </p:pic>
    </p:spTree>
    <p:extLst>
      <p:ext uri="{BB962C8B-B14F-4D97-AF65-F5344CB8AC3E}">
        <p14:creationId xmlns:p14="http://schemas.microsoft.com/office/powerpoint/2010/main" val="7682700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3"/>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Coeficiente de correlación.</a:t>
            </a:r>
            <a:endParaRPr lang="en-US" sz="3600" dirty="0">
              <a:solidFill>
                <a:srgbClr val="002060"/>
              </a:solidFill>
            </a:endParaRPr>
          </a:p>
        </p:txBody>
      </p:sp>
      <p:sp>
        <p:nvSpPr>
          <p:cNvPr id="2" name="Marcador de contenido 1"/>
          <p:cNvSpPr>
            <a:spLocks noGrp="1"/>
          </p:cNvSpPr>
          <p:nvPr>
            <p:ph idx="1"/>
          </p:nvPr>
        </p:nvSpPr>
        <p:spPr>
          <a:xfrm>
            <a:off x="381000" y="1703798"/>
            <a:ext cx="5219700" cy="4235223"/>
          </a:xfrm>
        </p:spPr>
        <p:txBody>
          <a:bodyPr>
            <a:normAutofit/>
          </a:bodyPr>
          <a:lstStyle/>
          <a:p>
            <a:pPr marL="0" indent="0" algn="just">
              <a:buNone/>
            </a:pPr>
            <a:r>
              <a:rPr lang="es-MX" sz="1800" b="1" dirty="0" smtClean="0"/>
              <a:t>Descripción: </a:t>
            </a:r>
            <a:r>
              <a:rPr lang="es-MX" sz="1800" dirty="0"/>
              <a:t>Devuelve, el coeficiente de correlación de dos rangos de celdas. Se usa principalmente para determinar la relación entre dos propiedades. Por ejemplo, para examinar la relación entre una la temperatura de una localidad y el uso de aire acondicionado. La ecuación para el coeficiente de correlación es</a:t>
            </a:r>
            <a:r>
              <a:rPr lang="es-MX" sz="1800" dirty="0" smtClean="0"/>
              <a:t>:</a:t>
            </a:r>
          </a:p>
          <a:p>
            <a:pPr marL="0" indent="0" algn="just">
              <a:buNone/>
            </a:pPr>
            <a:endParaRPr lang="es-MX" sz="1800" dirty="0" smtClean="0"/>
          </a:p>
          <a:p>
            <a:pPr marL="0" indent="0" algn="just">
              <a:buNone/>
            </a:pPr>
            <a:endParaRPr lang="es-MX" sz="1800" dirty="0"/>
          </a:p>
          <a:p>
            <a:pPr marL="0" indent="0" algn="just">
              <a:buNone/>
            </a:pPr>
            <a:endParaRPr lang="es-MX" sz="1800" dirty="0" smtClean="0"/>
          </a:p>
          <a:p>
            <a:pPr marL="0" indent="0" algn="just">
              <a:buNone/>
            </a:pPr>
            <a:endParaRPr lang="es-MX" sz="1800" dirty="0"/>
          </a:p>
          <a:p>
            <a:pPr marL="0" indent="0" algn="just">
              <a:buNone/>
            </a:pPr>
            <a:r>
              <a:rPr lang="es-MX" sz="1800" b="1" dirty="0" smtClean="0"/>
              <a:t>Sintaxis: </a:t>
            </a:r>
            <a:r>
              <a:rPr lang="es-MX" sz="1800" dirty="0" smtClean="0"/>
              <a:t>=</a:t>
            </a:r>
            <a:r>
              <a:rPr lang="es-MX" sz="1800" dirty="0"/>
              <a:t>COEF.DE.CORREL (matriz1, matriz2)</a:t>
            </a:r>
            <a:endParaRPr lang="es-MX" sz="18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4"/>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278881" y="3898161"/>
            <a:ext cx="5434148" cy="1415772"/>
          </a:xfrm>
          <a:prstGeom prst="rect">
            <a:avLst/>
          </a:prstGeom>
          <a:noFill/>
        </p:spPr>
        <p:txBody>
          <a:bodyPr wrap="square" rtlCol="0">
            <a:spAutoFit/>
          </a:bodyPr>
          <a:lstStyle/>
          <a:p>
            <a:r>
              <a:rPr lang="es-MX" dirty="0" smtClean="0"/>
              <a:t>=</a:t>
            </a:r>
            <a:r>
              <a:rPr lang="es-MX" dirty="0"/>
              <a:t>COEF.DE.CORREL (A2:A6, B2:B6)</a:t>
            </a:r>
            <a:endParaRPr lang="es-CO" dirty="0"/>
          </a:p>
          <a:p>
            <a:r>
              <a:rPr lang="es-MX" dirty="0"/>
              <a:t>Devuelve, que la relación lineal entre la matriz1 y la matriz2 es de 0.99</a:t>
            </a:r>
            <a:endParaRPr lang="es-CO" dirty="0"/>
          </a:p>
          <a:p>
            <a:r>
              <a:rPr lang="es-MX" sz="1600" dirty="0"/>
              <a:t> </a:t>
            </a:r>
          </a:p>
          <a:p>
            <a:endParaRPr lang="es-MX" sz="1600" dirty="0"/>
          </a:p>
        </p:txBody>
      </p:sp>
      <p:pic>
        <p:nvPicPr>
          <p:cNvPr id="12" name="Imagen 11"/>
          <p:cNvPicPr>
            <a:picLocks noChangeAspect="1"/>
          </p:cNvPicPr>
          <p:nvPr/>
        </p:nvPicPr>
        <p:blipFill>
          <a:blip r:embed="rId5"/>
          <a:stretch>
            <a:fillRect/>
          </a:stretch>
        </p:blipFill>
        <p:spPr>
          <a:xfrm>
            <a:off x="0" y="0"/>
            <a:ext cx="1456508" cy="1410513"/>
          </a:xfrm>
          <a:prstGeom prst="rect">
            <a:avLst/>
          </a:prstGeom>
        </p:spPr>
      </p:pic>
      <p:pic>
        <p:nvPicPr>
          <p:cNvPr id="13" name="Imagen 12"/>
          <p:cNvPicPr/>
          <p:nvPr/>
        </p:nvPicPr>
        <p:blipFill>
          <a:blip r:embed="rId6"/>
          <a:stretch>
            <a:fillRect/>
          </a:stretch>
        </p:blipFill>
        <p:spPr>
          <a:xfrm>
            <a:off x="858837" y="3714294"/>
            <a:ext cx="3814763" cy="1060905"/>
          </a:xfrm>
          <a:prstGeom prst="rect">
            <a:avLst/>
          </a:prstGeom>
        </p:spPr>
      </p:pic>
      <p:pic>
        <p:nvPicPr>
          <p:cNvPr id="14" name="Imagen 13"/>
          <p:cNvPicPr/>
          <p:nvPr/>
        </p:nvPicPr>
        <p:blipFill>
          <a:blip r:embed="rId7">
            <a:extLst>
              <a:ext uri="{28A0092B-C50C-407E-A947-70E740481C1C}">
                <a14:useLocalDpi xmlns:a14="http://schemas.microsoft.com/office/drawing/2010/main" val="0"/>
              </a:ext>
            </a:extLst>
          </a:blip>
          <a:stretch>
            <a:fillRect/>
          </a:stretch>
        </p:blipFill>
        <p:spPr>
          <a:xfrm>
            <a:off x="6833152" y="1298574"/>
            <a:ext cx="3885648" cy="2155825"/>
          </a:xfrm>
          <a:prstGeom prst="rect">
            <a:avLst/>
          </a:prstGeom>
        </p:spPr>
      </p:pic>
    </p:spTree>
    <p:extLst>
      <p:ext uri="{BB962C8B-B14F-4D97-AF65-F5344CB8AC3E}">
        <p14:creationId xmlns:p14="http://schemas.microsoft.com/office/powerpoint/2010/main" val="1899126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3060</TotalTime>
  <Words>1663</Words>
  <Application>Microsoft Office PowerPoint</Application>
  <PresentationFormat>Panorámica</PresentationFormat>
  <Paragraphs>98</Paragraphs>
  <Slides>14</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Arial Black</vt:lpstr>
      <vt:lpstr>Calibri</vt:lpstr>
      <vt:lpstr>Calibri Light</vt:lpstr>
      <vt:lpstr>Tema de Office</vt:lpstr>
      <vt:lpstr>Presentación de PowerPoint</vt:lpstr>
      <vt:lpstr>Análisis de Datos.</vt:lpstr>
      <vt:lpstr>Excel</vt:lpstr>
      <vt:lpstr>Análisis Estadístico Básico con Excel.</vt:lpstr>
      <vt:lpstr>Desviación típica.</vt:lpstr>
      <vt:lpstr>Regresión o estimación lineal.</vt:lpstr>
      <vt:lpstr>Cuartiles.</vt:lpstr>
      <vt:lpstr>Covarianza.</vt:lpstr>
      <vt:lpstr>Coeficiente de correlación.</vt:lpstr>
      <vt:lpstr>Distribución Normal.</vt:lpstr>
      <vt:lpstr>Distribución Normal Estándar.</vt:lpstr>
      <vt:lpstr>Distribución Binomial.</vt:lpstr>
      <vt:lpstr>Actividad</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Pato</cp:lastModifiedBy>
  <cp:revision>76</cp:revision>
  <dcterms:created xsi:type="dcterms:W3CDTF">2020-03-16T18:27:16Z</dcterms:created>
  <dcterms:modified xsi:type="dcterms:W3CDTF">2020-10-26T19:51:11Z</dcterms:modified>
</cp:coreProperties>
</file>